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6" r:id="rId5"/>
    <p:sldId id="265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568"/>
    <p:restoredTop sz="94554"/>
  </p:normalViewPr>
  <p:slideViewPr>
    <p:cSldViewPr>
      <p:cViewPr varScale="1">
        <p:scale>
          <a:sx n="108" d="100"/>
          <a:sy n="108" d="100"/>
        </p:scale>
        <p:origin x="84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BC0114-7802-A044-9084-BFC5985EBECB}" type="doc">
      <dgm:prSet loTypeId="urn:microsoft.com/office/officeart/2005/8/layout/matrix3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F5EFDFF8-CF7E-744B-9F50-123F9F6D921E}">
      <dgm:prSet phldrT="[Texto]"/>
      <dgm:spPr/>
      <dgm:t>
        <a:bodyPr/>
        <a:lstStyle/>
        <a:p>
          <a:r>
            <a:rPr lang="pt-BR" dirty="0" smtClean="0"/>
            <a:t>Sustentabilidade</a:t>
          </a:r>
          <a:r>
            <a:rPr lang="pt-BR" baseline="0" dirty="0" smtClean="0"/>
            <a:t> </a:t>
          </a:r>
          <a:endParaRPr lang="pt-BR" dirty="0"/>
        </a:p>
      </dgm:t>
    </dgm:pt>
    <dgm:pt modelId="{BF6CB51D-E4C0-E34C-B4A0-C4B1AFF5EB12}" type="parTrans" cxnId="{FC5C46DD-3B47-5E43-B9CF-C31F9C8AC3C4}">
      <dgm:prSet/>
      <dgm:spPr/>
      <dgm:t>
        <a:bodyPr/>
        <a:lstStyle/>
        <a:p>
          <a:endParaRPr lang="pt-BR"/>
        </a:p>
      </dgm:t>
    </dgm:pt>
    <dgm:pt modelId="{B85B9EA7-02C8-4B43-A786-13F8CCBC1425}" type="sibTrans" cxnId="{FC5C46DD-3B47-5E43-B9CF-C31F9C8AC3C4}">
      <dgm:prSet/>
      <dgm:spPr/>
      <dgm:t>
        <a:bodyPr/>
        <a:lstStyle/>
        <a:p>
          <a:endParaRPr lang="pt-BR"/>
        </a:p>
      </dgm:t>
    </dgm:pt>
    <dgm:pt modelId="{BC582ACF-13F6-B44A-9BEB-22F5A014FAD4}">
      <dgm:prSet phldrT="[Texto]"/>
      <dgm:spPr/>
      <dgm:t>
        <a:bodyPr/>
        <a:lstStyle/>
        <a:p>
          <a:r>
            <a:rPr lang="pt-BR" dirty="0" smtClean="0"/>
            <a:t>Associativismo</a:t>
          </a:r>
          <a:endParaRPr lang="pt-BR" dirty="0"/>
        </a:p>
      </dgm:t>
    </dgm:pt>
    <dgm:pt modelId="{BA6A0836-3528-BD4F-B677-1B197904F62D}" type="parTrans" cxnId="{B9D5AA54-EBE8-384B-AAE7-36E23C3E1396}">
      <dgm:prSet/>
      <dgm:spPr/>
      <dgm:t>
        <a:bodyPr/>
        <a:lstStyle/>
        <a:p>
          <a:endParaRPr lang="pt-BR"/>
        </a:p>
      </dgm:t>
    </dgm:pt>
    <dgm:pt modelId="{C6CEA30B-3AB1-FE45-A763-44050B080337}" type="sibTrans" cxnId="{B9D5AA54-EBE8-384B-AAE7-36E23C3E1396}">
      <dgm:prSet/>
      <dgm:spPr/>
      <dgm:t>
        <a:bodyPr/>
        <a:lstStyle/>
        <a:p>
          <a:endParaRPr lang="pt-BR"/>
        </a:p>
      </dgm:t>
    </dgm:pt>
    <dgm:pt modelId="{DE7EEF66-9AAB-444A-BA98-84F26B449B5A}">
      <dgm:prSet phldrT="[Texto]"/>
      <dgm:spPr/>
      <dgm:t>
        <a:bodyPr/>
        <a:lstStyle/>
        <a:p>
          <a:r>
            <a:rPr lang="pt-BR" dirty="0" err="1" smtClean="0"/>
            <a:t>Inser</a:t>
          </a:r>
          <a:r>
            <a:rPr lang="en-US" dirty="0" err="1" smtClean="0"/>
            <a:t>ção</a:t>
          </a:r>
          <a:r>
            <a:rPr lang="en-US" dirty="0" smtClean="0"/>
            <a:t> </a:t>
          </a:r>
          <a:r>
            <a:rPr lang="en-US" dirty="0" err="1" smtClean="0"/>
            <a:t>na</a:t>
          </a:r>
          <a:r>
            <a:rPr lang="en-US" dirty="0" smtClean="0"/>
            <a:t> </a:t>
          </a:r>
          <a:r>
            <a:rPr lang="en-US" dirty="0" err="1" smtClean="0"/>
            <a:t>Sociedade</a:t>
          </a:r>
          <a:endParaRPr lang="pt-BR" dirty="0"/>
        </a:p>
      </dgm:t>
    </dgm:pt>
    <dgm:pt modelId="{4DBED38A-3AC1-804A-8FE8-35B6D80C0F25}" type="parTrans" cxnId="{A32C0971-4B5D-8F40-A0E0-BE2E42441CCD}">
      <dgm:prSet/>
      <dgm:spPr/>
      <dgm:t>
        <a:bodyPr/>
        <a:lstStyle/>
        <a:p>
          <a:endParaRPr lang="pt-BR"/>
        </a:p>
      </dgm:t>
    </dgm:pt>
    <dgm:pt modelId="{480CBECA-F951-A247-A149-073378E8F643}" type="sibTrans" cxnId="{A32C0971-4B5D-8F40-A0E0-BE2E42441CCD}">
      <dgm:prSet/>
      <dgm:spPr/>
      <dgm:t>
        <a:bodyPr/>
        <a:lstStyle/>
        <a:p>
          <a:endParaRPr lang="pt-BR"/>
        </a:p>
      </dgm:t>
    </dgm:pt>
    <dgm:pt modelId="{95B6BB4F-F5D1-0F4F-BC58-D9B2BA4736A3}">
      <dgm:prSet phldrT="[Texto]"/>
      <dgm:spPr/>
      <dgm:t>
        <a:bodyPr/>
        <a:lstStyle/>
        <a:p>
          <a:r>
            <a:rPr lang="pt-BR" dirty="0" smtClean="0"/>
            <a:t>Regionaliza</a:t>
          </a:r>
          <a:r>
            <a:rPr lang="en-US" dirty="0" err="1" smtClean="0"/>
            <a:t>ção</a:t>
          </a:r>
          <a:endParaRPr lang="pt-BR" dirty="0"/>
        </a:p>
      </dgm:t>
    </dgm:pt>
    <dgm:pt modelId="{F34A365F-C772-A145-B81F-21083CD1B0B0}" type="parTrans" cxnId="{20C165E9-BD31-9448-8FA6-66B0AC653F9E}">
      <dgm:prSet/>
      <dgm:spPr/>
      <dgm:t>
        <a:bodyPr/>
        <a:lstStyle/>
        <a:p>
          <a:endParaRPr lang="pt-BR"/>
        </a:p>
      </dgm:t>
    </dgm:pt>
    <dgm:pt modelId="{5B64E461-345C-8446-8387-2F87732B7826}" type="sibTrans" cxnId="{20C165E9-BD31-9448-8FA6-66B0AC653F9E}">
      <dgm:prSet/>
      <dgm:spPr/>
      <dgm:t>
        <a:bodyPr/>
        <a:lstStyle/>
        <a:p>
          <a:endParaRPr lang="pt-BR"/>
        </a:p>
      </dgm:t>
    </dgm:pt>
    <dgm:pt modelId="{CA4E435B-656C-2D4C-9BDB-3B30CAB44553}" type="pres">
      <dgm:prSet presAssocID="{7ABC0114-7802-A044-9084-BFC5985EBECB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CAC44E8-4EA5-8545-AF2B-879E74522933}" type="pres">
      <dgm:prSet presAssocID="{7ABC0114-7802-A044-9084-BFC5985EBECB}" presName="diamond" presStyleLbl="bgShp" presStyleIdx="0" presStyleCnt="1"/>
      <dgm:spPr/>
    </dgm:pt>
    <dgm:pt modelId="{2E00C5CC-8BEC-F444-B616-4FC559EE2594}" type="pres">
      <dgm:prSet presAssocID="{7ABC0114-7802-A044-9084-BFC5985EBECB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66F67A3-3037-1A45-B1B3-2A09F9C70386}" type="pres">
      <dgm:prSet presAssocID="{7ABC0114-7802-A044-9084-BFC5985EBECB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2D62E21-F9D5-D345-8508-305A88DF8AB7}" type="pres">
      <dgm:prSet presAssocID="{7ABC0114-7802-A044-9084-BFC5985EBECB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385B42C-A6E4-F243-A9C8-B4D0D3700D01}" type="pres">
      <dgm:prSet presAssocID="{7ABC0114-7802-A044-9084-BFC5985EBECB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88A2415-7EC9-244F-9BF1-5F0B56AB22D9}" type="presOf" srcId="{7ABC0114-7802-A044-9084-BFC5985EBECB}" destId="{CA4E435B-656C-2D4C-9BDB-3B30CAB44553}" srcOrd="0" destOrd="0" presId="urn:microsoft.com/office/officeart/2005/8/layout/matrix3"/>
    <dgm:cxn modelId="{20C165E9-BD31-9448-8FA6-66B0AC653F9E}" srcId="{7ABC0114-7802-A044-9084-BFC5985EBECB}" destId="{95B6BB4F-F5D1-0F4F-BC58-D9B2BA4736A3}" srcOrd="3" destOrd="0" parTransId="{F34A365F-C772-A145-B81F-21083CD1B0B0}" sibTransId="{5B64E461-345C-8446-8387-2F87732B7826}"/>
    <dgm:cxn modelId="{21FF28E2-CC8C-8C4B-BFE4-C6D2E95A006B}" type="presOf" srcId="{DE7EEF66-9AAB-444A-BA98-84F26B449B5A}" destId="{62D62E21-F9D5-D345-8508-305A88DF8AB7}" srcOrd="0" destOrd="0" presId="urn:microsoft.com/office/officeart/2005/8/layout/matrix3"/>
    <dgm:cxn modelId="{66614305-A447-2542-9784-07A569D87CBC}" type="presOf" srcId="{BC582ACF-13F6-B44A-9BEB-22F5A014FAD4}" destId="{466F67A3-3037-1A45-B1B3-2A09F9C70386}" srcOrd="0" destOrd="0" presId="urn:microsoft.com/office/officeart/2005/8/layout/matrix3"/>
    <dgm:cxn modelId="{C87F7750-4413-844B-B0B5-6C6F8DB838F9}" type="presOf" srcId="{F5EFDFF8-CF7E-744B-9F50-123F9F6D921E}" destId="{2E00C5CC-8BEC-F444-B616-4FC559EE2594}" srcOrd="0" destOrd="0" presId="urn:microsoft.com/office/officeart/2005/8/layout/matrix3"/>
    <dgm:cxn modelId="{FC5C46DD-3B47-5E43-B9CF-C31F9C8AC3C4}" srcId="{7ABC0114-7802-A044-9084-BFC5985EBECB}" destId="{F5EFDFF8-CF7E-744B-9F50-123F9F6D921E}" srcOrd="0" destOrd="0" parTransId="{BF6CB51D-E4C0-E34C-B4A0-C4B1AFF5EB12}" sibTransId="{B85B9EA7-02C8-4B43-A786-13F8CCBC1425}"/>
    <dgm:cxn modelId="{A32C0971-4B5D-8F40-A0E0-BE2E42441CCD}" srcId="{7ABC0114-7802-A044-9084-BFC5985EBECB}" destId="{DE7EEF66-9AAB-444A-BA98-84F26B449B5A}" srcOrd="2" destOrd="0" parTransId="{4DBED38A-3AC1-804A-8FE8-35B6D80C0F25}" sibTransId="{480CBECA-F951-A247-A149-073378E8F643}"/>
    <dgm:cxn modelId="{B9D5AA54-EBE8-384B-AAE7-36E23C3E1396}" srcId="{7ABC0114-7802-A044-9084-BFC5985EBECB}" destId="{BC582ACF-13F6-B44A-9BEB-22F5A014FAD4}" srcOrd="1" destOrd="0" parTransId="{BA6A0836-3528-BD4F-B677-1B197904F62D}" sibTransId="{C6CEA30B-3AB1-FE45-A763-44050B080337}"/>
    <dgm:cxn modelId="{95C27C7E-F37A-7640-A948-FC98313B2BDA}" type="presOf" srcId="{95B6BB4F-F5D1-0F4F-BC58-D9B2BA4736A3}" destId="{D385B42C-A6E4-F243-A9C8-B4D0D3700D01}" srcOrd="0" destOrd="0" presId="urn:microsoft.com/office/officeart/2005/8/layout/matrix3"/>
    <dgm:cxn modelId="{C969EE5D-1904-3143-BB12-97F2774B6AD8}" type="presParOf" srcId="{CA4E435B-656C-2D4C-9BDB-3B30CAB44553}" destId="{ECAC44E8-4EA5-8545-AF2B-879E74522933}" srcOrd="0" destOrd="0" presId="urn:microsoft.com/office/officeart/2005/8/layout/matrix3"/>
    <dgm:cxn modelId="{0B497F0E-AB78-E945-8387-B321547F6807}" type="presParOf" srcId="{CA4E435B-656C-2D4C-9BDB-3B30CAB44553}" destId="{2E00C5CC-8BEC-F444-B616-4FC559EE2594}" srcOrd="1" destOrd="0" presId="urn:microsoft.com/office/officeart/2005/8/layout/matrix3"/>
    <dgm:cxn modelId="{BED74D39-D05D-524A-A0CD-0A7F172C0E92}" type="presParOf" srcId="{CA4E435B-656C-2D4C-9BDB-3B30CAB44553}" destId="{466F67A3-3037-1A45-B1B3-2A09F9C70386}" srcOrd="2" destOrd="0" presId="urn:microsoft.com/office/officeart/2005/8/layout/matrix3"/>
    <dgm:cxn modelId="{2CDB5ACE-88A1-074B-96DE-8913B1D68829}" type="presParOf" srcId="{CA4E435B-656C-2D4C-9BDB-3B30CAB44553}" destId="{62D62E21-F9D5-D345-8508-305A88DF8AB7}" srcOrd="3" destOrd="0" presId="urn:microsoft.com/office/officeart/2005/8/layout/matrix3"/>
    <dgm:cxn modelId="{62560B6F-B33E-4F4F-B53F-4F6AE94E2B5E}" type="presParOf" srcId="{CA4E435B-656C-2D4C-9BDB-3B30CAB44553}" destId="{D385B42C-A6E4-F243-A9C8-B4D0D3700D0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AC44E8-4EA5-8545-AF2B-879E74522933}">
      <dsp:nvSpPr>
        <dsp:cNvPr id="0" name=""/>
        <dsp:cNvSpPr/>
      </dsp:nvSpPr>
      <dsp:spPr>
        <a:xfrm>
          <a:off x="1556147" y="0"/>
          <a:ext cx="6140734" cy="6140734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00C5CC-8BEC-F444-B616-4FC559EE2594}">
      <dsp:nvSpPr>
        <dsp:cNvPr id="0" name=""/>
        <dsp:cNvSpPr/>
      </dsp:nvSpPr>
      <dsp:spPr>
        <a:xfrm>
          <a:off x="2139516" y="583369"/>
          <a:ext cx="2394886" cy="239488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kern="1200" dirty="0" smtClean="0"/>
            <a:t>Sustentabilidade</a:t>
          </a:r>
          <a:r>
            <a:rPr lang="pt-BR" sz="2300" kern="1200" baseline="0" dirty="0" smtClean="0"/>
            <a:t> </a:t>
          </a:r>
          <a:endParaRPr lang="pt-BR" sz="2300" kern="1200" dirty="0"/>
        </a:p>
      </dsp:txBody>
      <dsp:txXfrm>
        <a:off x="2256425" y="700278"/>
        <a:ext cx="2161068" cy="2161068"/>
      </dsp:txXfrm>
    </dsp:sp>
    <dsp:sp modelId="{466F67A3-3037-1A45-B1B3-2A09F9C70386}">
      <dsp:nvSpPr>
        <dsp:cNvPr id="0" name=""/>
        <dsp:cNvSpPr/>
      </dsp:nvSpPr>
      <dsp:spPr>
        <a:xfrm>
          <a:off x="4718625" y="583369"/>
          <a:ext cx="2394886" cy="2394886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kern="1200" dirty="0" smtClean="0"/>
            <a:t>Associativismo</a:t>
          </a:r>
          <a:endParaRPr lang="pt-BR" sz="2300" kern="1200" dirty="0"/>
        </a:p>
      </dsp:txBody>
      <dsp:txXfrm>
        <a:off x="4835534" y="700278"/>
        <a:ext cx="2161068" cy="2161068"/>
      </dsp:txXfrm>
    </dsp:sp>
    <dsp:sp modelId="{62D62E21-F9D5-D345-8508-305A88DF8AB7}">
      <dsp:nvSpPr>
        <dsp:cNvPr id="0" name=""/>
        <dsp:cNvSpPr/>
      </dsp:nvSpPr>
      <dsp:spPr>
        <a:xfrm>
          <a:off x="2139516" y="3162478"/>
          <a:ext cx="2394886" cy="239488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kern="1200" dirty="0" err="1" smtClean="0"/>
            <a:t>Inser</a:t>
          </a:r>
          <a:r>
            <a:rPr lang="en-US" sz="2300" kern="1200" dirty="0" err="1" smtClean="0"/>
            <a:t>ção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na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Sociedade</a:t>
          </a:r>
          <a:endParaRPr lang="pt-BR" sz="2300" kern="1200" dirty="0"/>
        </a:p>
      </dsp:txBody>
      <dsp:txXfrm>
        <a:off x="2256425" y="3279387"/>
        <a:ext cx="2161068" cy="2161068"/>
      </dsp:txXfrm>
    </dsp:sp>
    <dsp:sp modelId="{D385B42C-A6E4-F243-A9C8-B4D0D3700D01}">
      <dsp:nvSpPr>
        <dsp:cNvPr id="0" name=""/>
        <dsp:cNvSpPr/>
      </dsp:nvSpPr>
      <dsp:spPr>
        <a:xfrm>
          <a:off x="4718625" y="3162478"/>
          <a:ext cx="2394886" cy="2394886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kern="1200" dirty="0" smtClean="0"/>
            <a:t>Regionaliza</a:t>
          </a:r>
          <a:r>
            <a:rPr lang="en-US" sz="2300" kern="1200" dirty="0" err="1" smtClean="0"/>
            <a:t>ção</a:t>
          </a:r>
          <a:endParaRPr lang="pt-BR" sz="2300" kern="1200" dirty="0"/>
        </a:p>
      </dsp:txBody>
      <dsp:txXfrm>
        <a:off x="4835534" y="3279387"/>
        <a:ext cx="2161068" cy="2161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4D15-7057-4360-A9ED-C61CEE3C0E85}" type="datetimeFigureOut">
              <a:rPr lang="pt-BR" smtClean="0"/>
              <a:t>15/05/17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82F7-4ECA-48AE-926C-D84511B1CCB2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4D15-7057-4360-A9ED-C61CEE3C0E85}" type="datetimeFigureOut">
              <a:rPr lang="pt-BR" smtClean="0"/>
              <a:t>15/05/17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82F7-4ECA-48AE-926C-D84511B1CCB2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4D15-7057-4360-A9ED-C61CEE3C0E85}" type="datetimeFigureOut">
              <a:rPr lang="pt-BR" smtClean="0"/>
              <a:t>15/05/17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82F7-4ECA-48AE-926C-D84511B1CCB2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4D15-7057-4360-A9ED-C61CEE3C0E85}" type="datetimeFigureOut">
              <a:rPr lang="pt-BR" smtClean="0"/>
              <a:t>15/05/17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82F7-4ECA-48AE-926C-D84511B1CCB2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4D15-7057-4360-A9ED-C61CEE3C0E85}" type="datetimeFigureOut">
              <a:rPr lang="pt-BR" smtClean="0"/>
              <a:t>15/05/17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82F7-4ECA-48AE-926C-D84511B1CCB2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4D15-7057-4360-A9ED-C61CEE3C0E85}" type="datetimeFigureOut">
              <a:rPr lang="pt-BR" smtClean="0"/>
              <a:t>15/05/17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82F7-4ECA-48AE-926C-D84511B1CCB2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4D15-7057-4360-A9ED-C61CEE3C0E85}" type="datetimeFigureOut">
              <a:rPr lang="pt-BR" smtClean="0"/>
              <a:t>15/05/17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82F7-4ECA-48AE-926C-D84511B1CCB2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4D15-7057-4360-A9ED-C61CEE3C0E85}" type="datetimeFigureOut">
              <a:rPr lang="pt-BR" smtClean="0"/>
              <a:t>15/05/17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82F7-4ECA-48AE-926C-D84511B1CCB2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4D15-7057-4360-A9ED-C61CEE3C0E85}" type="datetimeFigureOut">
              <a:rPr lang="pt-BR" smtClean="0"/>
              <a:t>15/05/17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82F7-4ECA-48AE-926C-D84511B1CCB2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4D15-7057-4360-A9ED-C61CEE3C0E85}" type="datetimeFigureOut">
              <a:rPr lang="pt-BR" smtClean="0"/>
              <a:t>15/05/17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82F7-4ECA-48AE-926C-D84511B1CCB2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4D15-7057-4360-A9ED-C61CEE3C0E85}" type="datetimeFigureOut">
              <a:rPr lang="pt-BR" smtClean="0"/>
              <a:t>15/05/17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B82F7-4ECA-48AE-926C-D84511B1CCB2}" type="slidenum">
              <a:rPr lang="pt-BR" smtClean="0"/>
              <a:t>‹n.º›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44D15-7057-4360-A9ED-C61CEE3C0E85}" type="datetimeFigureOut">
              <a:rPr lang="pt-BR" smtClean="0"/>
              <a:t>15/05/17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B82F7-4ECA-48AE-926C-D84511B1CCB2}" type="slidenum">
              <a:rPr lang="pt-BR" smtClean="0"/>
              <a:t>‹n.º›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7.png"/><Relationship Id="rId12" Type="http://schemas.openxmlformats.org/officeDocument/2006/relationships/image" Target="../media/image18.png"/><Relationship Id="rId13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357158" y="357166"/>
            <a:ext cx="8429684" cy="61436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9" y="548680"/>
            <a:ext cx="9144000" cy="463380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57158" y="5745900"/>
            <a:ext cx="84296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 smtClean="0"/>
              <a:t>RELAT</a:t>
            </a:r>
            <a:r>
              <a:rPr lang="en-US" sz="2500" dirty="0" smtClean="0"/>
              <a:t>ÓRIO DE ATIVIDADES 2015</a:t>
            </a:r>
            <a:endParaRPr lang="pt-BR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ABCR_ICO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08437" y="5374529"/>
            <a:ext cx="1514095" cy="1514095"/>
          </a:xfrm>
          <a:prstGeom prst="rect">
            <a:avLst/>
          </a:prstGeom>
        </p:spPr>
      </p:pic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09239311"/>
              </p:ext>
            </p:extLst>
          </p:nvPr>
        </p:nvGraphicFramePr>
        <p:xfrm>
          <a:off x="-726" y="188640"/>
          <a:ext cx="9253028" cy="6140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179512" y="14868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Eixos Tem</a:t>
            </a:r>
            <a:r>
              <a:rPr lang="en-US" dirty="0" err="1" smtClean="0"/>
              <a:t>áticos</a:t>
            </a:r>
            <a:r>
              <a:rPr lang="en-US" dirty="0" smtClean="0"/>
              <a:t> </a:t>
            </a:r>
            <a:r>
              <a:rPr lang="en-US" dirty="0" err="1" smtClean="0"/>
              <a:t>Norteadores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295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ABCR_ICO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9905" y="5343905"/>
            <a:ext cx="1514095" cy="1514095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71537" y="1412776"/>
            <a:ext cx="82809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</a:t>
            </a:r>
            <a:r>
              <a:rPr lang="en-US" dirty="0" err="1" smtClean="0"/>
              <a:t>ções</a:t>
            </a:r>
            <a:r>
              <a:rPr lang="en-US" dirty="0" smtClean="0"/>
              <a:t> </a:t>
            </a:r>
            <a:r>
              <a:rPr lang="en-US" dirty="0" err="1" smtClean="0"/>
              <a:t>realizadas</a:t>
            </a:r>
            <a:r>
              <a:rPr lang="en-US" dirty="0" smtClean="0"/>
              <a:t>:</a:t>
            </a:r>
          </a:p>
          <a:p>
            <a:r>
              <a:rPr lang="en-US" dirty="0" smtClean="0"/>
              <a:t> </a:t>
            </a:r>
            <a:endParaRPr lang="pt-BR" dirty="0" smtClean="0"/>
          </a:p>
          <a:p>
            <a:pPr marL="342900" indent="-342900">
              <a:buFont typeface="+mj-lt"/>
              <a:buAutoNum type="arabicPeriod"/>
            </a:pPr>
            <a:r>
              <a:rPr lang="pt-BR" dirty="0" err="1" smtClean="0"/>
              <a:t>Elei</a:t>
            </a:r>
            <a:r>
              <a:rPr lang="en-US" dirty="0" err="1" smtClean="0"/>
              <a:t>ção</a:t>
            </a:r>
            <a:r>
              <a:rPr lang="en-US" dirty="0" smtClean="0"/>
              <a:t> de nova </a:t>
            </a:r>
            <a:r>
              <a:rPr lang="en-US" dirty="0" err="1" smtClean="0"/>
              <a:t>Diretoria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maio</a:t>
            </a:r>
            <a:r>
              <a:rPr lang="en-US" dirty="0" smtClean="0"/>
              <a:t> de 2015 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Rene </a:t>
            </a:r>
            <a:r>
              <a:rPr lang="en-US" dirty="0" err="1" smtClean="0"/>
              <a:t>Steuer</a:t>
            </a:r>
            <a:r>
              <a:rPr lang="en-US" dirty="0" smtClean="0"/>
              <a:t>: </a:t>
            </a:r>
            <a:r>
              <a:rPr lang="en-US" dirty="0" err="1" smtClean="0"/>
              <a:t>Presidente</a:t>
            </a:r>
            <a:endParaRPr lang="en-US" dirty="0" smtClean="0"/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Celia Cruz: Vice </a:t>
            </a:r>
            <a:r>
              <a:rPr lang="en-US" dirty="0" err="1" smtClean="0"/>
              <a:t>Presidente</a:t>
            </a:r>
            <a:endParaRPr lang="en-US" dirty="0" smtClean="0"/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Daniela Weirs: </a:t>
            </a:r>
            <a:r>
              <a:rPr lang="en-US" dirty="0" err="1" smtClean="0"/>
              <a:t>Diretora</a:t>
            </a:r>
            <a:r>
              <a:rPr lang="en-US" dirty="0" smtClean="0"/>
              <a:t> </a:t>
            </a:r>
            <a:r>
              <a:rPr lang="en-US" dirty="0" err="1" smtClean="0"/>
              <a:t>Financeira</a:t>
            </a:r>
            <a:endParaRPr lang="en-US" dirty="0" smtClean="0"/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Ana Flavia </a:t>
            </a:r>
            <a:r>
              <a:rPr lang="en-US" dirty="0" err="1" smtClean="0"/>
              <a:t>Godoi</a:t>
            </a:r>
            <a:r>
              <a:rPr lang="en-US" dirty="0" smtClean="0"/>
              <a:t>: </a:t>
            </a:r>
            <a:r>
              <a:rPr lang="en-US" dirty="0" err="1" smtClean="0"/>
              <a:t>Diretora</a:t>
            </a:r>
            <a:r>
              <a:rPr lang="en-US" dirty="0" smtClean="0"/>
              <a:t> </a:t>
            </a:r>
            <a:r>
              <a:rPr lang="en-US" dirty="0" err="1" smtClean="0"/>
              <a:t>Secretaria</a:t>
            </a:r>
            <a:r>
              <a:rPr lang="en-US" dirty="0" smtClean="0"/>
              <a:t> </a:t>
            </a:r>
          </a:p>
          <a:p>
            <a:pPr marL="342900" indent="-342900">
              <a:buFont typeface="Arial" charset="0"/>
              <a:buChar char="•"/>
            </a:pPr>
            <a:endParaRPr lang="en-US" dirty="0"/>
          </a:p>
          <a:p>
            <a:pPr marL="342900" indent="-342900">
              <a:buFont typeface="+mj-lt"/>
              <a:buAutoNum type="arabicPeriod" startAt="2"/>
            </a:pPr>
            <a:r>
              <a:rPr lang="en-US" dirty="0" err="1" smtClean="0"/>
              <a:t>Atualização</a:t>
            </a:r>
            <a:r>
              <a:rPr lang="en-US" dirty="0" smtClean="0"/>
              <a:t> do </a:t>
            </a:r>
            <a:r>
              <a:rPr lang="en-US" dirty="0" err="1" smtClean="0"/>
              <a:t>estatuto</a:t>
            </a:r>
            <a:r>
              <a:rPr lang="en-US" dirty="0" smtClean="0"/>
              <a:t> e </a:t>
            </a:r>
            <a:r>
              <a:rPr lang="en-US" dirty="0" err="1" smtClean="0"/>
              <a:t>estruturação</a:t>
            </a:r>
            <a:r>
              <a:rPr lang="en-US" dirty="0" smtClean="0"/>
              <a:t> de nova </a:t>
            </a:r>
            <a:r>
              <a:rPr lang="en-US" dirty="0" err="1" smtClean="0"/>
              <a:t>governança</a:t>
            </a:r>
            <a:endParaRPr lang="en-US" dirty="0" smtClean="0"/>
          </a:p>
          <a:p>
            <a:pPr marL="342900" indent="-342900">
              <a:buFont typeface="Arial" charset="0"/>
              <a:buChar char="•"/>
            </a:pPr>
            <a:r>
              <a:rPr lang="en-US" dirty="0" err="1" smtClean="0"/>
              <a:t>Transição</a:t>
            </a:r>
            <a:r>
              <a:rPr lang="en-US" dirty="0" smtClean="0"/>
              <a:t> de </a:t>
            </a:r>
            <a:r>
              <a:rPr lang="en-US" dirty="0" err="1" smtClean="0"/>
              <a:t>Diretoria</a:t>
            </a:r>
            <a:r>
              <a:rPr lang="en-US" dirty="0" smtClean="0"/>
              <a:t> </a:t>
            </a:r>
            <a:r>
              <a:rPr lang="en-US" dirty="0" err="1" smtClean="0"/>
              <a:t>Executiva</a:t>
            </a:r>
            <a:r>
              <a:rPr lang="en-US" dirty="0" smtClean="0"/>
              <a:t> para </a:t>
            </a:r>
            <a:r>
              <a:rPr lang="en-US" dirty="0" err="1" smtClean="0"/>
              <a:t>Conselho</a:t>
            </a:r>
            <a:r>
              <a:rPr lang="en-US" dirty="0" smtClean="0"/>
              <a:t> </a:t>
            </a:r>
            <a:r>
              <a:rPr lang="en-US" dirty="0" err="1" smtClean="0"/>
              <a:t>Deliberativo</a:t>
            </a:r>
            <a:endParaRPr lang="en-US" dirty="0" smtClean="0"/>
          </a:p>
          <a:p>
            <a:pPr marL="342900" indent="-342900">
              <a:buFont typeface="Arial" charset="0"/>
              <a:buChar char="•"/>
            </a:pPr>
            <a:r>
              <a:rPr lang="en-US" dirty="0" err="1" smtClean="0"/>
              <a:t>Contratação</a:t>
            </a:r>
            <a:r>
              <a:rPr lang="en-US" dirty="0" smtClean="0"/>
              <a:t> de </a:t>
            </a:r>
            <a:r>
              <a:rPr lang="en-US" dirty="0" err="1" smtClean="0"/>
              <a:t>Diretor</a:t>
            </a:r>
            <a:r>
              <a:rPr lang="en-US" dirty="0" smtClean="0"/>
              <a:t> </a:t>
            </a:r>
            <a:r>
              <a:rPr lang="en-US" dirty="0" err="1" smtClean="0"/>
              <a:t>Executivo</a:t>
            </a:r>
            <a:endParaRPr lang="en-US" dirty="0" smtClean="0"/>
          </a:p>
          <a:p>
            <a:pPr marL="342900" indent="-342900">
              <a:buFont typeface="Arial" charset="0"/>
              <a:buChar char="•"/>
            </a:pPr>
            <a:endParaRPr lang="en-US" dirty="0"/>
          </a:p>
          <a:p>
            <a:pPr marL="342900" indent="-342900">
              <a:buFont typeface="+mj-lt"/>
              <a:buAutoNum type="arabicPeriod" startAt="3"/>
            </a:pPr>
            <a:r>
              <a:rPr lang="en-US" dirty="0" err="1" smtClean="0"/>
              <a:t>Reposicionamento</a:t>
            </a:r>
            <a:r>
              <a:rPr lang="en-US" dirty="0" smtClean="0"/>
              <a:t> de </a:t>
            </a:r>
            <a:r>
              <a:rPr lang="en-US" dirty="0" err="1" smtClean="0"/>
              <a:t>marca</a:t>
            </a:r>
            <a:r>
              <a:rPr lang="en-US" dirty="0"/>
              <a:t> </a:t>
            </a:r>
            <a:r>
              <a:rPr lang="en-US" dirty="0" smtClean="0"/>
              <a:t>e </a:t>
            </a:r>
            <a:r>
              <a:rPr lang="en-US" dirty="0" err="1" smtClean="0"/>
              <a:t>comunicação</a:t>
            </a:r>
            <a:endParaRPr lang="en-US" dirty="0" smtClean="0"/>
          </a:p>
          <a:p>
            <a:pPr marL="342900" indent="-342900">
              <a:buFont typeface="Arial" charset="0"/>
              <a:buChar char="•"/>
            </a:pPr>
            <a:r>
              <a:rPr lang="en-US" dirty="0" err="1" smtClean="0"/>
              <a:t>Lançamento</a:t>
            </a:r>
            <a:r>
              <a:rPr lang="en-US" dirty="0" smtClean="0"/>
              <a:t> de nova </a:t>
            </a:r>
            <a:r>
              <a:rPr lang="en-US" dirty="0" err="1" smtClean="0"/>
              <a:t>logomarca</a:t>
            </a:r>
            <a:endParaRPr lang="en-US" dirty="0" smtClean="0"/>
          </a:p>
          <a:p>
            <a:pPr marL="342900" indent="-342900">
              <a:buFont typeface="Arial" charset="0"/>
              <a:buChar char="•"/>
            </a:pPr>
            <a:r>
              <a:rPr lang="en-US" dirty="0" err="1" smtClean="0"/>
              <a:t>Lançamento</a:t>
            </a:r>
            <a:r>
              <a:rPr lang="en-US" dirty="0" smtClean="0"/>
              <a:t> do novo site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err="1" smtClean="0"/>
              <a:t>Mudança</a:t>
            </a:r>
            <a:r>
              <a:rPr lang="en-US" dirty="0" smtClean="0"/>
              <a:t> de </a:t>
            </a:r>
            <a:r>
              <a:rPr lang="en-US" dirty="0" err="1" smtClean="0"/>
              <a:t>endereço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/>
              <a:t> </a:t>
            </a:r>
            <a:r>
              <a:rPr lang="en-US" dirty="0" smtClean="0"/>
              <a:t>internet</a:t>
            </a:r>
            <a:r>
              <a:rPr lang="en-US" dirty="0"/>
              <a:t>: </a:t>
            </a:r>
            <a:r>
              <a:rPr lang="en-US" dirty="0" err="1" smtClean="0"/>
              <a:t>www.captadores.org.br</a:t>
            </a:r>
            <a:endParaRPr lang="en-US" dirty="0"/>
          </a:p>
        </p:txBody>
      </p:sp>
      <p:grpSp>
        <p:nvGrpSpPr>
          <p:cNvPr id="6" name="Grupo 5"/>
          <p:cNvGrpSpPr/>
          <p:nvPr/>
        </p:nvGrpSpPr>
        <p:grpSpPr>
          <a:xfrm>
            <a:off x="271537" y="202613"/>
            <a:ext cx="3528392" cy="1080120"/>
            <a:chOff x="2139516" y="583369"/>
            <a:chExt cx="2394886" cy="2394886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7" name="Retângulo Arredondado 6"/>
            <p:cNvSpPr/>
            <p:nvPr/>
          </p:nvSpPr>
          <p:spPr>
            <a:xfrm>
              <a:off x="2139516" y="583369"/>
              <a:ext cx="2394886" cy="2394886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tângulo 7"/>
            <p:cNvSpPr/>
            <p:nvPr/>
          </p:nvSpPr>
          <p:spPr>
            <a:xfrm>
              <a:off x="2256425" y="700278"/>
              <a:ext cx="2161068" cy="216106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kern="1200" dirty="0" err="1" smtClean="0"/>
                <a:t>Institucional</a:t>
              </a:r>
              <a:endParaRPr lang="pt-BR" sz="23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ABCR_ICO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9905" y="5343905"/>
            <a:ext cx="1514095" cy="1514095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71537" y="1412776"/>
            <a:ext cx="82809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en-US" dirty="0" err="1" smtClean="0"/>
              <a:t>Parcerias</a:t>
            </a:r>
            <a:r>
              <a:rPr lang="en-US" dirty="0" smtClean="0"/>
              <a:t> </a:t>
            </a:r>
            <a:r>
              <a:rPr lang="en-US" dirty="0" err="1" smtClean="0"/>
              <a:t>Institucionais</a:t>
            </a:r>
            <a:endParaRPr lang="en-US" dirty="0" smtClean="0"/>
          </a:p>
          <a:p>
            <a:pPr marL="342900" indent="-342900">
              <a:buFont typeface="+mj-lt"/>
              <a:buAutoNum type="arabicPeriod" startAt="4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SOFII - Showcase of Fundraising Innovation and Inspiration </a:t>
            </a: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err="1" smtClean="0"/>
              <a:t>Cidadão</a:t>
            </a:r>
            <a:r>
              <a:rPr lang="en-US" dirty="0" smtClean="0"/>
              <a:t> </a:t>
            </a:r>
            <a:r>
              <a:rPr lang="en-US" dirty="0"/>
              <a:t>Pró-</a:t>
            </a:r>
            <a:r>
              <a:rPr lang="en-US" dirty="0" err="1"/>
              <a:t>Mundo</a:t>
            </a:r>
            <a:r>
              <a:rPr lang="en-US" dirty="0"/>
              <a:t> </a:t>
            </a: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AFP </a:t>
            </a:r>
            <a:r>
              <a:rPr lang="en-US" dirty="0"/>
              <a:t>- Association Fundraising Professionals 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 err="1"/>
              <a:t>participação</a:t>
            </a:r>
            <a:r>
              <a:rPr lang="en-US" dirty="0"/>
              <a:t> da </a:t>
            </a:r>
            <a:r>
              <a:rPr lang="en-US" dirty="0" err="1"/>
              <a:t>diretoria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smtClean="0"/>
              <a:t>3 </a:t>
            </a:r>
            <a:r>
              <a:rPr lang="en-US" dirty="0" err="1"/>
              <a:t>edições</a:t>
            </a:r>
            <a:r>
              <a:rPr lang="en-US" dirty="0"/>
              <a:t> da </a:t>
            </a:r>
            <a:r>
              <a:rPr lang="en-US" dirty="0" err="1"/>
              <a:t>conferência</a:t>
            </a:r>
            <a:r>
              <a:rPr lang="en-US" dirty="0"/>
              <a:t> </a:t>
            </a:r>
            <a:r>
              <a:rPr lang="en-US" dirty="0" err="1"/>
              <a:t>internacional</a:t>
            </a:r>
            <a:r>
              <a:rPr lang="en-US" dirty="0" smtClean="0"/>
              <a:t>)</a:t>
            </a: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err="1"/>
              <a:t>Prêmio</a:t>
            </a:r>
            <a:r>
              <a:rPr lang="en-US" dirty="0"/>
              <a:t> </a:t>
            </a:r>
            <a:r>
              <a:rPr lang="en-US" dirty="0" err="1"/>
              <a:t>Folha</a:t>
            </a:r>
            <a:r>
              <a:rPr lang="en-US" dirty="0"/>
              <a:t> </a:t>
            </a:r>
            <a:r>
              <a:rPr lang="en-US" dirty="0" err="1"/>
              <a:t>Empreendedor</a:t>
            </a:r>
            <a:r>
              <a:rPr lang="en-US" dirty="0"/>
              <a:t> Social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err="1" smtClean="0"/>
              <a:t>Instituto</a:t>
            </a:r>
            <a:r>
              <a:rPr lang="en-US" dirty="0" smtClean="0"/>
              <a:t> </a:t>
            </a:r>
            <a:r>
              <a:rPr lang="en-US" dirty="0" err="1" smtClean="0"/>
              <a:t>Filantropia</a:t>
            </a: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Escola </a:t>
            </a:r>
            <a:r>
              <a:rPr lang="en-US" dirty="0" err="1" smtClean="0"/>
              <a:t>Aberta</a:t>
            </a:r>
            <a:r>
              <a:rPr lang="en-US" dirty="0" smtClean="0"/>
              <a:t> do </a:t>
            </a:r>
            <a:r>
              <a:rPr lang="en-US" dirty="0" err="1" smtClean="0"/>
              <a:t>Terceiro</a:t>
            </a:r>
            <a:r>
              <a:rPr lang="en-US" dirty="0" smtClean="0"/>
              <a:t> </a:t>
            </a:r>
            <a:r>
              <a:rPr lang="en-US" dirty="0" err="1" smtClean="0"/>
              <a:t>Setor</a:t>
            </a:r>
            <a:r>
              <a:rPr lang="en-US" dirty="0" smtClean="0"/>
              <a:t> </a:t>
            </a: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err="1" smtClean="0"/>
              <a:t>Instituto</a:t>
            </a:r>
            <a:r>
              <a:rPr lang="en-US" dirty="0" smtClean="0"/>
              <a:t> </a:t>
            </a:r>
            <a:r>
              <a:rPr lang="en-US" dirty="0" err="1" smtClean="0"/>
              <a:t>Doar</a:t>
            </a:r>
            <a:r>
              <a:rPr lang="en-US" dirty="0" smtClean="0"/>
              <a:t> </a:t>
            </a: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Resource </a:t>
            </a:r>
            <a:r>
              <a:rPr lang="en-US" dirty="0" smtClean="0"/>
              <a:t>Alliance</a:t>
            </a: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Giving Tuesday</a:t>
            </a: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CRFE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Fundo BIS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6" name="Grupo 5"/>
          <p:cNvGrpSpPr/>
          <p:nvPr/>
        </p:nvGrpSpPr>
        <p:grpSpPr>
          <a:xfrm>
            <a:off x="271537" y="202613"/>
            <a:ext cx="3528392" cy="1080120"/>
            <a:chOff x="2139516" y="583369"/>
            <a:chExt cx="2394886" cy="2394886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7" name="Retângulo Arredondado 6"/>
            <p:cNvSpPr/>
            <p:nvPr/>
          </p:nvSpPr>
          <p:spPr>
            <a:xfrm>
              <a:off x="2139516" y="583369"/>
              <a:ext cx="2394886" cy="2394886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tângulo 7"/>
            <p:cNvSpPr/>
            <p:nvPr/>
          </p:nvSpPr>
          <p:spPr>
            <a:xfrm>
              <a:off x="2256425" y="700278"/>
              <a:ext cx="2161068" cy="216106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kern="1200" dirty="0" err="1" smtClean="0"/>
                <a:t>Institucional</a:t>
              </a:r>
              <a:endParaRPr lang="pt-BR" sz="23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6595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43779" y="1446777"/>
            <a:ext cx="82809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</a:t>
            </a:r>
            <a:r>
              <a:rPr lang="en-US" dirty="0" err="1" smtClean="0"/>
              <a:t>ções</a:t>
            </a:r>
            <a:r>
              <a:rPr lang="pt-BR" dirty="0" smtClean="0"/>
              <a:t> realizadas:</a:t>
            </a:r>
          </a:p>
          <a:p>
            <a:endParaRPr lang="pt-BR" dirty="0" smtClean="0"/>
          </a:p>
          <a:p>
            <a:pPr marL="342900" indent="-342900">
              <a:buFont typeface="+mj-lt"/>
              <a:buAutoNum type="arabicPeriod"/>
            </a:pPr>
            <a:r>
              <a:rPr lang="pt-BR" dirty="0" smtClean="0"/>
              <a:t>Implanta</a:t>
            </a:r>
            <a:r>
              <a:rPr lang="en-US" dirty="0" err="1" smtClean="0"/>
              <a:t>ção</a:t>
            </a:r>
            <a:r>
              <a:rPr lang="en-US" dirty="0" smtClean="0"/>
              <a:t> do </a:t>
            </a:r>
            <a:r>
              <a:rPr lang="en-US" dirty="0" err="1" smtClean="0"/>
              <a:t>Curso</a:t>
            </a:r>
            <a:r>
              <a:rPr lang="en-US" dirty="0" smtClean="0"/>
              <a:t> ABCR</a:t>
            </a:r>
          </a:p>
          <a:p>
            <a:r>
              <a:rPr lang="pt-BR" dirty="0" smtClean="0"/>
              <a:t>Duas </a:t>
            </a:r>
            <a:r>
              <a:rPr lang="pt-BR" dirty="0" err="1" smtClean="0"/>
              <a:t>edi</a:t>
            </a:r>
            <a:r>
              <a:rPr lang="en-US" dirty="0" err="1" smtClean="0"/>
              <a:t>ções</a:t>
            </a:r>
            <a:r>
              <a:rPr lang="en-US" dirty="0" smtClean="0"/>
              <a:t>: </a:t>
            </a:r>
            <a:r>
              <a:rPr lang="pt-BR" dirty="0" smtClean="0"/>
              <a:t>“Captação </a:t>
            </a:r>
            <a:r>
              <a:rPr lang="pt-BR" dirty="0"/>
              <a:t>com Indivíduos” e “Captação com Empresas</a:t>
            </a:r>
            <a:r>
              <a:rPr lang="pt-BR" dirty="0" smtClean="0"/>
              <a:t>”</a:t>
            </a:r>
          </a:p>
          <a:p>
            <a:endParaRPr lang="pt-BR" dirty="0" smtClean="0"/>
          </a:p>
          <a:p>
            <a:pPr marL="342900" indent="-342900">
              <a:buFont typeface="+mj-lt"/>
              <a:buAutoNum type="arabicPeriod" startAt="2"/>
            </a:pPr>
            <a:r>
              <a:rPr lang="pt-BR" dirty="0" smtClean="0"/>
              <a:t>Parceria com o Instituto </a:t>
            </a:r>
            <a:r>
              <a:rPr lang="pt-BR" dirty="0" err="1" smtClean="0"/>
              <a:t>Arapya</a:t>
            </a:r>
            <a:r>
              <a:rPr lang="en-US" dirty="0" err="1" smtClean="0"/>
              <a:t>ú</a:t>
            </a:r>
            <a:r>
              <a:rPr lang="en-US" dirty="0" smtClean="0"/>
              <a:t> e Open Society</a:t>
            </a:r>
          </a:p>
          <a:p>
            <a:r>
              <a:rPr lang="en-US" dirty="0" err="1" smtClean="0"/>
              <a:t>Criação</a:t>
            </a:r>
            <a:r>
              <a:rPr lang="en-US" dirty="0" smtClean="0"/>
              <a:t> da </a:t>
            </a:r>
            <a:r>
              <a:rPr lang="en-US" dirty="0" err="1" smtClean="0"/>
              <a:t>Plataforma</a:t>
            </a:r>
            <a:r>
              <a:rPr lang="en-US" dirty="0" smtClean="0"/>
              <a:t> </a:t>
            </a:r>
            <a:r>
              <a:rPr lang="en-US" dirty="0" err="1" smtClean="0"/>
              <a:t>Captamos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 startAt="3"/>
            </a:pPr>
            <a:r>
              <a:rPr lang="en-US" dirty="0" err="1" smtClean="0"/>
              <a:t>Ampliação</a:t>
            </a:r>
            <a:r>
              <a:rPr lang="en-US" dirty="0" smtClean="0"/>
              <a:t> da </a:t>
            </a:r>
            <a:r>
              <a:rPr lang="en-US" dirty="0" err="1" smtClean="0"/>
              <a:t>Captação</a:t>
            </a:r>
            <a:r>
              <a:rPr lang="en-US" dirty="0" smtClean="0"/>
              <a:t> de </a:t>
            </a:r>
            <a:r>
              <a:rPr lang="en-US" dirty="0" err="1" smtClean="0"/>
              <a:t>Recursos</a:t>
            </a:r>
            <a:r>
              <a:rPr lang="en-US" dirty="0" smtClean="0"/>
              <a:t> </a:t>
            </a:r>
            <a:r>
              <a:rPr lang="en-US" dirty="0" err="1" smtClean="0"/>
              <a:t>Institucionais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Busca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novos</a:t>
            </a:r>
            <a:r>
              <a:rPr lang="en-US" dirty="0" smtClean="0"/>
              <a:t> </a:t>
            </a:r>
            <a:r>
              <a:rPr lang="en-US" dirty="0" err="1" smtClean="0"/>
              <a:t>parceiros</a:t>
            </a:r>
            <a:r>
              <a:rPr lang="en-US" dirty="0" smtClean="0"/>
              <a:t> </a:t>
            </a:r>
          </a:p>
          <a:p>
            <a:endParaRPr lang="pt-BR" dirty="0"/>
          </a:p>
          <a:p>
            <a:pPr marL="342900" indent="-342900">
              <a:buFont typeface="+mj-lt"/>
              <a:buAutoNum type="arabicPeriod" startAt="4"/>
            </a:pPr>
            <a:r>
              <a:rPr lang="pt-BR" dirty="0" smtClean="0"/>
              <a:t>Festival </a:t>
            </a:r>
            <a:r>
              <a:rPr lang="pt-BR" dirty="0"/>
              <a:t>ABCR 2015 </a:t>
            </a:r>
            <a:endParaRPr lang="pt-BR" dirty="0" smtClean="0"/>
          </a:p>
          <a:p>
            <a:pPr marL="285750" indent="-285750">
              <a:buFont typeface="Arial" charset="0"/>
              <a:buChar char="•"/>
            </a:pPr>
            <a:r>
              <a:rPr lang="pt-BR" dirty="0" smtClean="0"/>
              <a:t>Evento com programa</a:t>
            </a:r>
            <a:r>
              <a:rPr lang="en-US" dirty="0" err="1" smtClean="0"/>
              <a:t>ção</a:t>
            </a:r>
            <a:r>
              <a:rPr lang="en-US" dirty="0" smtClean="0"/>
              <a:t> </a:t>
            </a:r>
            <a:r>
              <a:rPr lang="en-US" dirty="0" err="1" smtClean="0"/>
              <a:t>diversificada</a:t>
            </a:r>
            <a:r>
              <a:rPr lang="en-US" dirty="0" smtClean="0"/>
              <a:t> entre </a:t>
            </a:r>
            <a:r>
              <a:rPr lang="en-US" dirty="0" err="1" smtClean="0"/>
              <a:t>avançada</a:t>
            </a:r>
            <a:r>
              <a:rPr lang="en-US" dirty="0" smtClean="0"/>
              <a:t> e </a:t>
            </a:r>
            <a:r>
              <a:rPr lang="en-US" dirty="0" err="1" smtClean="0"/>
              <a:t>básica</a:t>
            </a: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err="1" smtClean="0"/>
              <a:t>Instalação</a:t>
            </a:r>
            <a:r>
              <a:rPr lang="en-US" dirty="0" smtClean="0"/>
              <a:t> do </a:t>
            </a:r>
            <a:r>
              <a:rPr lang="en-US" dirty="0" err="1" smtClean="0"/>
              <a:t>Comitê</a:t>
            </a:r>
            <a:r>
              <a:rPr lang="en-US" dirty="0" smtClean="0"/>
              <a:t> </a:t>
            </a:r>
            <a:r>
              <a:rPr lang="en-US" dirty="0" err="1" smtClean="0"/>
              <a:t>Científico</a:t>
            </a:r>
            <a:r>
              <a:rPr lang="en-US" dirty="0" smtClean="0"/>
              <a:t> </a:t>
            </a:r>
            <a:r>
              <a:rPr lang="en-US" dirty="0" err="1" smtClean="0"/>
              <a:t>permanente</a:t>
            </a:r>
            <a:r>
              <a:rPr lang="en-US" dirty="0" smtClean="0"/>
              <a:t>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err="1" smtClean="0"/>
              <a:t>Trabalho</a:t>
            </a:r>
            <a:r>
              <a:rPr lang="en-US" dirty="0" smtClean="0"/>
              <a:t> com </a:t>
            </a:r>
            <a:r>
              <a:rPr lang="en-US" dirty="0" err="1" smtClean="0"/>
              <a:t>organização</a:t>
            </a:r>
            <a:r>
              <a:rPr lang="en-US" dirty="0" smtClean="0"/>
              <a:t> </a:t>
            </a:r>
            <a:r>
              <a:rPr lang="en-US" dirty="0" err="1" smtClean="0"/>
              <a:t>voluntária</a:t>
            </a:r>
            <a:r>
              <a:rPr lang="en-US" dirty="0" smtClean="0"/>
              <a:t> para nova </a:t>
            </a:r>
            <a:r>
              <a:rPr lang="en-US" dirty="0" err="1" smtClean="0"/>
              <a:t>identidade</a:t>
            </a:r>
            <a:r>
              <a:rPr lang="en-US" dirty="0" smtClean="0"/>
              <a:t> visual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err="1" smtClean="0"/>
              <a:t>Evento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São Paulo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err="1" smtClean="0"/>
              <a:t>Consolidação</a:t>
            </a:r>
            <a:r>
              <a:rPr lang="en-US" dirty="0" smtClean="0"/>
              <a:t> do </a:t>
            </a:r>
            <a:r>
              <a:rPr lang="en-US" dirty="0" err="1" smtClean="0"/>
              <a:t>edital</a:t>
            </a:r>
            <a:r>
              <a:rPr lang="en-US" dirty="0" smtClean="0"/>
              <a:t> de </a:t>
            </a:r>
            <a:r>
              <a:rPr lang="en-US" dirty="0" err="1" smtClean="0"/>
              <a:t>apresentação</a:t>
            </a:r>
            <a:r>
              <a:rPr lang="en-US" dirty="0" smtClean="0"/>
              <a:t> de </a:t>
            </a:r>
            <a:r>
              <a:rPr lang="en-US" dirty="0" err="1" smtClean="0"/>
              <a:t>propostas</a:t>
            </a:r>
            <a:r>
              <a:rPr lang="en-US" dirty="0" smtClean="0"/>
              <a:t> de palestras</a:t>
            </a:r>
            <a:endParaRPr lang="pt-BR" dirty="0"/>
          </a:p>
        </p:txBody>
      </p:sp>
      <p:grpSp>
        <p:nvGrpSpPr>
          <p:cNvPr id="6" name="Grupo 5"/>
          <p:cNvGrpSpPr/>
          <p:nvPr/>
        </p:nvGrpSpPr>
        <p:grpSpPr>
          <a:xfrm>
            <a:off x="271537" y="202613"/>
            <a:ext cx="3528392" cy="1080120"/>
            <a:chOff x="2139516" y="583369"/>
            <a:chExt cx="2394886" cy="2394886"/>
          </a:xfrm>
        </p:grpSpPr>
        <p:sp>
          <p:nvSpPr>
            <p:cNvPr id="7" name="Retângulo Arredondado 6"/>
            <p:cNvSpPr/>
            <p:nvPr/>
          </p:nvSpPr>
          <p:spPr>
            <a:xfrm>
              <a:off x="2139516" y="583369"/>
              <a:ext cx="2394886" cy="2394886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tângulo 7"/>
            <p:cNvSpPr/>
            <p:nvPr/>
          </p:nvSpPr>
          <p:spPr>
            <a:xfrm>
              <a:off x="2256425" y="700278"/>
              <a:ext cx="2161068" cy="21610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200" kern="1200" dirty="0" smtClean="0"/>
                <a:t>Sustentabilidade</a:t>
              </a:r>
              <a:r>
                <a:rPr lang="pt-BR" sz="2300" kern="1200" baseline="0" dirty="0" smtClean="0"/>
                <a:t> </a:t>
              </a:r>
              <a:endParaRPr lang="pt-BR" sz="2300" kern="1200" dirty="0"/>
            </a:p>
          </p:txBody>
        </p:sp>
      </p:grp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428571"/>
            <a:ext cx="1440160" cy="1644361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516" y="4336122"/>
            <a:ext cx="1525972" cy="163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17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251521" y="179512"/>
            <a:ext cx="3528392" cy="1089248"/>
            <a:chOff x="4718625" y="583369"/>
            <a:chExt cx="2394886" cy="2394886"/>
          </a:xfrm>
        </p:grpSpPr>
        <p:sp>
          <p:nvSpPr>
            <p:cNvPr id="10" name="Retângulo Arredondado 9"/>
            <p:cNvSpPr/>
            <p:nvPr/>
          </p:nvSpPr>
          <p:spPr>
            <a:xfrm>
              <a:off x="4718625" y="583369"/>
              <a:ext cx="2394886" cy="2394886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tângulo 10"/>
            <p:cNvSpPr/>
            <p:nvPr/>
          </p:nvSpPr>
          <p:spPr>
            <a:xfrm>
              <a:off x="4835534" y="700278"/>
              <a:ext cx="2161068" cy="21610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200" kern="1200" dirty="0" smtClean="0"/>
                <a:t>Associativismo</a:t>
              </a:r>
              <a:endParaRPr lang="pt-BR" sz="3200" kern="1200" dirty="0"/>
            </a:p>
          </p:txBody>
        </p:sp>
      </p:grpSp>
      <p:sp>
        <p:nvSpPr>
          <p:cNvPr id="18" name="CaixaDeTexto 17"/>
          <p:cNvSpPr txBox="1"/>
          <p:nvPr/>
        </p:nvSpPr>
        <p:spPr>
          <a:xfrm>
            <a:off x="438880" y="1350714"/>
            <a:ext cx="82809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Atividades realizadas:</a:t>
            </a:r>
          </a:p>
          <a:p>
            <a:endParaRPr lang="pt-BR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Programa</a:t>
            </a:r>
            <a:r>
              <a:rPr lang="en-US" dirty="0" smtClean="0"/>
              <a:t> de </a:t>
            </a:r>
            <a:r>
              <a:rPr lang="en-US" dirty="0" err="1" smtClean="0"/>
              <a:t>Capacitação</a:t>
            </a:r>
            <a:r>
              <a:rPr lang="en-US" dirty="0" smtClean="0"/>
              <a:t> Online:</a:t>
            </a:r>
            <a:r>
              <a:rPr lang="pt-BR" dirty="0" smtClean="0"/>
              <a:t> 20 palestras em 2015 para membros </a:t>
            </a:r>
          </a:p>
          <a:p>
            <a:endParaRPr lang="en-US" dirty="0" smtClean="0"/>
          </a:p>
          <a:p>
            <a:pPr marL="342900" indent="-342900">
              <a:buFont typeface="+mj-lt"/>
              <a:buAutoNum type="arabicPeriod" startAt="2"/>
            </a:pPr>
            <a:r>
              <a:rPr lang="en-US" dirty="0" err="1" smtClean="0"/>
              <a:t>Estruturação</a:t>
            </a:r>
            <a:r>
              <a:rPr lang="en-US" dirty="0" smtClean="0"/>
              <a:t> de novo </a:t>
            </a:r>
            <a:r>
              <a:rPr lang="en-US" dirty="0" err="1" smtClean="0"/>
              <a:t>plano</a:t>
            </a:r>
            <a:r>
              <a:rPr lang="en-US" dirty="0" smtClean="0"/>
              <a:t> de </a:t>
            </a:r>
            <a:r>
              <a:rPr lang="en-US" dirty="0" err="1" smtClean="0"/>
              <a:t>benefícios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 startAt="3"/>
            </a:pPr>
            <a:r>
              <a:rPr lang="en-US" dirty="0" err="1" smtClean="0"/>
              <a:t>Prêmio</a:t>
            </a:r>
            <a:r>
              <a:rPr lang="en-US" dirty="0" smtClean="0"/>
              <a:t> </a:t>
            </a:r>
            <a:r>
              <a:rPr lang="en-US" dirty="0" err="1" smtClean="0"/>
              <a:t>Associado</a:t>
            </a:r>
            <a:r>
              <a:rPr lang="en-US" dirty="0" smtClean="0"/>
              <a:t> do </a:t>
            </a:r>
            <a:r>
              <a:rPr lang="en-US" dirty="0" err="1" smtClean="0"/>
              <a:t>Ano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 startAt="4"/>
            </a:pPr>
            <a:r>
              <a:rPr lang="en-US" dirty="0" err="1" smtClean="0"/>
              <a:t>Realização</a:t>
            </a:r>
            <a:r>
              <a:rPr lang="en-US" dirty="0" smtClean="0"/>
              <a:t> do </a:t>
            </a:r>
            <a:r>
              <a:rPr lang="en-US" dirty="0" err="1" smtClean="0"/>
              <a:t>Censo</a:t>
            </a:r>
            <a:r>
              <a:rPr lang="en-US" dirty="0" smtClean="0"/>
              <a:t> ABCR  </a:t>
            </a:r>
          </a:p>
          <a:p>
            <a:pPr marL="342900" indent="-342900">
              <a:buFont typeface="+mj-lt"/>
              <a:buAutoNum type="arabicPeriod" startAt="4"/>
            </a:pPr>
            <a:endParaRPr lang="en-US" dirty="0"/>
          </a:p>
          <a:p>
            <a:pPr marL="342900" indent="-342900">
              <a:buFont typeface="+mj-lt"/>
              <a:buAutoNum type="arabicPeriod" startAt="4"/>
            </a:pPr>
            <a:r>
              <a:rPr lang="en-US" dirty="0" err="1" smtClean="0"/>
              <a:t>Fortalecimentos</a:t>
            </a:r>
            <a:r>
              <a:rPr lang="en-US" dirty="0" smtClean="0"/>
              <a:t> dos </a:t>
            </a:r>
            <a:r>
              <a:rPr lang="en-US" dirty="0" err="1" smtClean="0"/>
              <a:t>Grupos</a:t>
            </a:r>
            <a:r>
              <a:rPr lang="en-US" dirty="0" smtClean="0"/>
              <a:t> </a:t>
            </a:r>
            <a:r>
              <a:rPr lang="en-US" dirty="0" err="1" smtClean="0"/>
              <a:t>Temáticos</a:t>
            </a:r>
            <a:r>
              <a:rPr lang="en-US" dirty="0" smtClean="0"/>
              <a:t>: </a:t>
            </a:r>
            <a:r>
              <a:rPr lang="en-US" dirty="0" err="1" smtClean="0"/>
              <a:t>Saúde</a:t>
            </a:r>
            <a:r>
              <a:rPr lang="en-US" dirty="0" smtClean="0"/>
              <a:t>, </a:t>
            </a:r>
            <a:r>
              <a:rPr lang="en-US" dirty="0" err="1" smtClean="0"/>
              <a:t>Cultura</a:t>
            </a:r>
            <a:r>
              <a:rPr lang="en-US" dirty="0" smtClean="0"/>
              <a:t> e </a:t>
            </a:r>
            <a:r>
              <a:rPr lang="en-US" dirty="0" err="1" smtClean="0"/>
              <a:t>Educação</a:t>
            </a:r>
            <a:endParaRPr lang="en-US" dirty="0"/>
          </a:p>
          <a:p>
            <a:pPr marL="342900" indent="-342900">
              <a:buFont typeface="+mj-lt"/>
              <a:buAutoNum type="arabicPeriod" startAt="4"/>
            </a:pPr>
            <a:endParaRPr lang="en-US" dirty="0" smtClean="0"/>
          </a:p>
          <a:p>
            <a:pPr marL="342900" indent="-342900">
              <a:buFont typeface="+mj-lt"/>
              <a:buAutoNum type="arabicPeriod" startAt="4"/>
            </a:pPr>
            <a:r>
              <a:rPr lang="en-US" dirty="0" err="1" smtClean="0"/>
              <a:t>Voluntariado</a:t>
            </a:r>
            <a:r>
              <a:rPr lang="en-US" dirty="0" smtClean="0"/>
              <a:t> para </a:t>
            </a:r>
            <a:r>
              <a:rPr lang="en-US" dirty="0" err="1" smtClean="0"/>
              <a:t>formação</a:t>
            </a:r>
            <a:r>
              <a:rPr lang="en-US" dirty="0" smtClean="0"/>
              <a:t> e </a:t>
            </a:r>
            <a:r>
              <a:rPr lang="en-US" dirty="0" err="1" smtClean="0"/>
              <a:t>mobilização</a:t>
            </a:r>
            <a:r>
              <a:rPr lang="en-US" dirty="0" smtClean="0"/>
              <a:t> de </a:t>
            </a:r>
            <a:r>
              <a:rPr lang="en-US" dirty="0" err="1" smtClean="0"/>
              <a:t>novos</a:t>
            </a:r>
            <a:r>
              <a:rPr lang="en-US" dirty="0" smtClean="0"/>
              <a:t> </a:t>
            </a:r>
            <a:r>
              <a:rPr lang="en-US" dirty="0" err="1" smtClean="0"/>
              <a:t>associados</a:t>
            </a:r>
            <a:endParaRPr lang="en-US" dirty="0" smtClean="0"/>
          </a:p>
          <a:p>
            <a:pPr marL="342900" indent="-342900">
              <a:buFont typeface="+mj-lt"/>
              <a:buAutoNum type="arabicPeriod" startAt="4"/>
            </a:pPr>
            <a:endParaRPr lang="en-US" dirty="0"/>
          </a:p>
          <a:p>
            <a:pPr marL="342900" indent="-342900">
              <a:buFont typeface="+mj-lt"/>
              <a:buAutoNum type="arabicPeriod" startAt="7"/>
            </a:pPr>
            <a:r>
              <a:rPr lang="en-US" dirty="0"/>
              <a:t>Base de </a:t>
            </a:r>
            <a:r>
              <a:rPr lang="en-US" dirty="0" err="1"/>
              <a:t>associados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2015</a:t>
            </a:r>
          </a:p>
          <a:p>
            <a:r>
              <a:rPr lang="en-US" dirty="0"/>
              <a:t>410 </a:t>
            </a:r>
            <a:r>
              <a:rPr lang="en-US" dirty="0" err="1"/>
              <a:t>associados</a:t>
            </a:r>
            <a:r>
              <a:rPr lang="en-US" dirty="0"/>
              <a:t> </a:t>
            </a:r>
            <a:r>
              <a:rPr lang="en-US" dirty="0" err="1"/>
              <a:t>ativos</a:t>
            </a:r>
            <a:r>
              <a:rPr lang="en-US" dirty="0"/>
              <a:t> entre </a:t>
            </a:r>
            <a:r>
              <a:rPr lang="en-US" dirty="0" err="1"/>
              <a:t>captadores</a:t>
            </a:r>
            <a:r>
              <a:rPr lang="en-US" dirty="0"/>
              <a:t> de </a:t>
            </a:r>
            <a:r>
              <a:rPr lang="en-US" dirty="0" err="1"/>
              <a:t>recursos</a:t>
            </a:r>
            <a:r>
              <a:rPr lang="en-US" dirty="0"/>
              <a:t> e </a:t>
            </a:r>
            <a:r>
              <a:rPr lang="en-US" dirty="0" err="1"/>
              <a:t>organizações</a:t>
            </a:r>
            <a:r>
              <a:rPr lang="en-US" dirty="0"/>
              <a:t> </a:t>
            </a:r>
            <a:r>
              <a:rPr lang="en-US" dirty="0" err="1"/>
              <a:t>sociais</a:t>
            </a:r>
            <a:endParaRPr lang="en-US" dirty="0"/>
          </a:p>
          <a:p>
            <a:r>
              <a:rPr lang="en-US" dirty="0" err="1"/>
              <a:t>Análise</a:t>
            </a:r>
            <a:r>
              <a:rPr lang="en-US" dirty="0"/>
              <a:t> da </a:t>
            </a:r>
            <a:r>
              <a:rPr lang="en-US" dirty="0" err="1"/>
              <a:t>queda</a:t>
            </a:r>
            <a:r>
              <a:rPr lang="en-US" dirty="0"/>
              <a:t>: 30% a </a:t>
            </a:r>
            <a:r>
              <a:rPr lang="en-US" dirty="0" err="1"/>
              <a:t>menos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relação</a:t>
            </a:r>
            <a:r>
              <a:rPr lang="en-US" dirty="0"/>
              <a:t> a 2014 e 45%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relação</a:t>
            </a:r>
            <a:r>
              <a:rPr lang="en-US" dirty="0"/>
              <a:t> a 2013</a:t>
            </a:r>
          </a:p>
          <a:p>
            <a:endParaRPr lang="en-US" dirty="0"/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703" y="3429000"/>
            <a:ext cx="1493694" cy="1844824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426" y="1350714"/>
            <a:ext cx="1522567" cy="157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82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/>
          <p:cNvGrpSpPr/>
          <p:nvPr/>
        </p:nvGrpSpPr>
        <p:grpSpPr>
          <a:xfrm>
            <a:off x="251520" y="188640"/>
            <a:ext cx="3519681" cy="1089248"/>
            <a:chOff x="2139516" y="3162478"/>
            <a:chExt cx="2394886" cy="2394886"/>
          </a:xfrm>
        </p:grpSpPr>
        <p:sp>
          <p:nvSpPr>
            <p:cNvPr id="16" name="Retângulo Arredondado 15"/>
            <p:cNvSpPr/>
            <p:nvPr/>
          </p:nvSpPr>
          <p:spPr>
            <a:xfrm>
              <a:off x="2139516" y="3162478"/>
              <a:ext cx="2394886" cy="2394886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tângulo 16"/>
            <p:cNvSpPr/>
            <p:nvPr/>
          </p:nvSpPr>
          <p:spPr>
            <a:xfrm>
              <a:off x="2256425" y="3279387"/>
              <a:ext cx="2161068" cy="21610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200" kern="1200" dirty="0" err="1" smtClean="0"/>
                <a:t>Inser</a:t>
              </a:r>
              <a:r>
                <a:rPr lang="en-US" sz="3200" kern="1200" dirty="0" err="1" smtClean="0"/>
                <a:t>ção</a:t>
              </a:r>
              <a:r>
                <a:rPr lang="en-US" sz="3200" kern="1200" dirty="0" smtClean="0"/>
                <a:t> </a:t>
              </a:r>
              <a:r>
                <a:rPr lang="en-US" sz="3200" kern="1200" dirty="0" err="1" smtClean="0"/>
                <a:t>na</a:t>
              </a:r>
              <a:r>
                <a:rPr lang="en-US" sz="3200" kern="1200" dirty="0" smtClean="0"/>
                <a:t> </a:t>
              </a:r>
              <a:r>
                <a:rPr lang="en-US" sz="3200" kern="1200" dirty="0" err="1" smtClean="0"/>
                <a:t>Sociedade</a:t>
              </a:r>
              <a:endParaRPr lang="pt-BR" sz="3200" kern="1200" dirty="0"/>
            </a:p>
          </p:txBody>
        </p:sp>
      </p:grpSp>
      <p:sp>
        <p:nvSpPr>
          <p:cNvPr id="14" name="CaixaDeTexto 13"/>
          <p:cNvSpPr txBox="1"/>
          <p:nvPr/>
        </p:nvSpPr>
        <p:spPr>
          <a:xfrm>
            <a:off x="455929" y="1449861"/>
            <a:ext cx="828092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</a:t>
            </a:r>
            <a:r>
              <a:rPr lang="en-US" dirty="0" err="1" smtClean="0"/>
              <a:t>ções</a:t>
            </a:r>
            <a:r>
              <a:rPr lang="pt-BR" dirty="0" smtClean="0"/>
              <a:t> realizadas:</a:t>
            </a:r>
          </a:p>
          <a:p>
            <a:endParaRPr lang="pt-BR" dirty="0" smtClean="0"/>
          </a:p>
          <a:p>
            <a:pPr marL="342900" indent="-342900">
              <a:buFont typeface="+mj-lt"/>
              <a:buAutoNum type="arabicPeriod"/>
            </a:pPr>
            <a:r>
              <a:rPr lang="ro-RO" dirty="0" smtClean="0"/>
              <a:t>#</a:t>
            </a:r>
            <a:r>
              <a:rPr lang="ro-RO" dirty="0" err="1"/>
              <a:t>diadedoar</a:t>
            </a:r>
            <a:r>
              <a:rPr lang="ro-RO" dirty="0"/>
              <a:t> </a:t>
            </a:r>
            <a:r>
              <a:rPr lang="ro-RO" dirty="0" smtClean="0"/>
              <a:t>2015</a:t>
            </a:r>
          </a:p>
          <a:p>
            <a:r>
              <a:rPr lang="ro-RO" dirty="0" err="1" smtClean="0"/>
              <a:t>Atrav</a:t>
            </a:r>
            <a:r>
              <a:rPr lang="en-US" dirty="0" err="1" smtClean="0"/>
              <a:t>és</a:t>
            </a:r>
            <a:r>
              <a:rPr lang="en-US" dirty="0" smtClean="0"/>
              <a:t> da </a:t>
            </a:r>
            <a:r>
              <a:rPr lang="en-US" dirty="0" err="1" smtClean="0"/>
              <a:t>parceria</a:t>
            </a:r>
            <a:r>
              <a:rPr lang="en-US" dirty="0" smtClean="0"/>
              <a:t> com o </a:t>
            </a:r>
            <a:r>
              <a:rPr lang="en-US" dirty="0" err="1" smtClean="0"/>
              <a:t>Movimento</a:t>
            </a:r>
            <a:r>
              <a:rPr lang="en-US" dirty="0" smtClean="0"/>
              <a:t> para a </a:t>
            </a:r>
            <a:r>
              <a:rPr lang="en-US" dirty="0" err="1" smtClean="0"/>
              <a:t>Cultura</a:t>
            </a:r>
            <a:r>
              <a:rPr lang="en-US" dirty="0" smtClean="0"/>
              <a:t> de </a:t>
            </a:r>
            <a:r>
              <a:rPr lang="en-US" dirty="0" err="1" smtClean="0"/>
              <a:t>Doação</a:t>
            </a:r>
            <a:r>
              <a:rPr lang="en-US" dirty="0" smtClean="0"/>
              <a:t> e </a:t>
            </a:r>
            <a:r>
              <a:rPr lang="en-US" dirty="0" err="1" smtClean="0"/>
              <a:t>Instituto</a:t>
            </a:r>
            <a:r>
              <a:rPr lang="en-US" dirty="0" smtClean="0"/>
              <a:t> </a:t>
            </a:r>
            <a:r>
              <a:rPr lang="en-US" dirty="0" err="1" smtClean="0"/>
              <a:t>Doar</a:t>
            </a:r>
            <a:endParaRPr lang="ro-RO" dirty="0" smtClean="0"/>
          </a:p>
          <a:p>
            <a:endParaRPr lang="ro-RO" dirty="0"/>
          </a:p>
          <a:p>
            <a:pPr marL="342900" indent="-342900">
              <a:buFont typeface="+mj-lt"/>
              <a:buAutoNum type="arabicPeriod" startAt="2"/>
            </a:pPr>
            <a:r>
              <a:rPr lang="ro-RO" dirty="0" err="1" smtClean="0"/>
              <a:t>Prêmio</a:t>
            </a:r>
            <a:r>
              <a:rPr lang="ro-RO" dirty="0" smtClean="0"/>
              <a:t> ABCR</a:t>
            </a:r>
          </a:p>
          <a:p>
            <a:r>
              <a:rPr lang="ro-RO" dirty="0" err="1" smtClean="0"/>
              <a:t>Fortalecimento</a:t>
            </a:r>
            <a:r>
              <a:rPr lang="ro-RO" dirty="0" smtClean="0"/>
              <a:t> da </a:t>
            </a:r>
            <a:r>
              <a:rPr lang="ro-RO" dirty="0" err="1" smtClean="0"/>
              <a:t>iniciativa</a:t>
            </a:r>
            <a:r>
              <a:rPr lang="ro-RO" dirty="0" smtClean="0"/>
              <a:t> </a:t>
            </a:r>
            <a:r>
              <a:rPr lang="ro-RO" dirty="0" err="1" smtClean="0"/>
              <a:t>como</a:t>
            </a:r>
            <a:r>
              <a:rPr lang="ro-RO" dirty="0"/>
              <a:t> </a:t>
            </a:r>
            <a:r>
              <a:rPr lang="ro-RO" dirty="0" err="1" smtClean="0"/>
              <a:t>fortalecimento</a:t>
            </a:r>
            <a:r>
              <a:rPr lang="ro-RO" dirty="0" smtClean="0"/>
              <a:t> da </a:t>
            </a:r>
            <a:r>
              <a:rPr lang="ro-RO" dirty="0" err="1" smtClean="0"/>
              <a:t>profiss</a:t>
            </a:r>
            <a:r>
              <a:rPr lang="en-US" dirty="0" err="1" smtClean="0"/>
              <a:t>ão</a:t>
            </a:r>
            <a:r>
              <a:rPr lang="en-US" dirty="0" smtClean="0"/>
              <a:t>. </a:t>
            </a:r>
          </a:p>
          <a:p>
            <a:endParaRPr lang="ro-RO" dirty="0"/>
          </a:p>
          <a:p>
            <a:pPr marL="342900" indent="-342900">
              <a:buFont typeface="+mj-lt"/>
              <a:buAutoNum type="arabicPeriod" startAt="3"/>
            </a:pPr>
            <a:r>
              <a:rPr lang="ro-RO" dirty="0" err="1" smtClean="0"/>
              <a:t>Videodicas</a:t>
            </a:r>
            <a:r>
              <a:rPr lang="ro-RO" dirty="0" smtClean="0"/>
              <a:t> de Capta</a:t>
            </a:r>
            <a:r>
              <a:rPr lang="en-US" dirty="0" err="1" smtClean="0"/>
              <a:t>ção</a:t>
            </a:r>
            <a:endParaRPr lang="en-US" dirty="0"/>
          </a:p>
          <a:p>
            <a:r>
              <a:rPr lang="en-US" dirty="0" err="1" smtClean="0"/>
              <a:t>Através</a:t>
            </a:r>
            <a:r>
              <a:rPr lang="en-US" dirty="0" smtClean="0"/>
              <a:t> da </a:t>
            </a:r>
            <a:r>
              <a:rPr lang="en-US" dirty="0" err="1" smtClean="0"/>
              <a:t>parceria</a:t>
            </a:r>
            <a:r>
              <a:rPr lang="en-US" dirty="0" smtClean="0"/>
              <a:t> com o </a:t>
            </a:r>
            <a:r>
              <a:rPr lang="en-US" dirty="0" err="1" smtClean="0"/>
              <a:t>Instituto</a:t>
            </a:r>
            <a:r>
              <a:rPr lang="en-US" dirty="0" smtClean="0"/>
              <a:t> </a:t>
            </a:r>
            <a:r>
              <a:rPr lang="en-US" dirty="0" err="1" smtClean="0"/>
              <a:t>Arapyaú</a:t>
            </a:r>
            <a:endParaRPr lang="en-US" dirty="0" smtClean="0"/>
          </a:p>
          <a:p>
            <a:endParaRPr lang="en-US" dirty="0"/>
          </a:p>
          <a:p>
            <a:pPr marL="342900" indent="-342900">
              <a:buFont typeface="+mj-lt"/>
              <a:buAutoNum type="arabicPeriod" startAt="4"/>
            </a:pPr>
            <a:r>
              <a:rPr lang="en-US" dirty="0" err="1" smtClean="0"/>
              <a:t>Ações</a:t>
            </a:r>
            <a:r>
              <a:rPr lang="en-US" dirty="0" smtClean="0"/>
              <a:t> de </a:t>
            </a:r>
            <a:r>
              <a:rPr lang="en-US" dirty="0" err="1" smtClean="0"/>
              <a:t>Adovacy</a:t>
            </a:r>
            <a:endParaRPr lang="en-US" dirty="0" smtClean="0"/>
          </a:p>
          <a:p>
            <a:r>
              <a:rPr lang="en-US" dirty="0" err="1" smtClean="0"/>
              <a:t>Liderança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coalização</a:t>
            </a:r>
            <a:r>
              <a:rPr lang="en-US" dirty="0" smtClean="0"/>
              <a:t> das </a:t>
            </a:r>
            <a:r>
              <a:rPr lang="en-US" dirty="0" err="1" smtClean="0"/>
              <a:t>organizações</a:t>
            </a:r>
            <a:r>
              <a:rPr lang="en-US" dirty="0" smtClean="0"/>
              <a:t> de SP </a:t>
            </a:r>
            <a:r>
              <a:rPr lang="en-US" dirty="0" err="1" smtClean="0"/>
              <a:t>sobre</a:t>
            </a:r>
            <a:r>
              <a:rPr lang="en-US" dirty="0" smtClean="0"/>
              <a:t> a Nota Fiscal </a:t>
            </a:r>
            <a:r>
              <a:rPr lang="en-US" dirty="0" err="1" smtClean="0"/>
              <a:t>Paulista</a:t>
            </a:r>
            <a:endParaRPr lang="en-US" dirty="0" smtClean="0"/>
          </a:p>
          <a:p>
            <a:endParaRPr lang="en-US" dirty="0"/>
          </a:p>
          <a:p>
            <a:pPr marL="342900" indent="-342900">
              <a:buFont typeface="+mj-lt"/>
              <a:buAutoNum type="arabicPeriod" startAt="5"/>
            </a:pPr>
            <a:r>
              <a:rPr lang="pt-BR" dirty="0"/>
              <a:t>Parceria com o Instituto </a:t>
            </a:r>
            <a:r>
              <a:rPr lang="pt-BR" dirty="0" err="1"/>
              <a:t>Arapya</a:t>
            </a:r>
            <a:r>
              <a:rPr lang="en-US" dirty="0" err="1"/>
              <a:t>ú</a:t>
            </a:r>
            <a:r>
              <a:rPr lang="en-US" dirty="0"/>
              <a:t> e Open Society</a:t>
            </a:r>
          </a:p>
          <a:p>
            <a:r>
              <a:rPr lang="en-US" dirty="0" err="1"/>
              <a:t>Criação</a:t>
            </a:r>
            <a:r>
              <a:rPr lang="en-US" dirty="0"/>
              <a:t> da </a:t>
            </a:r>
            <a:r>
              <a:rPr lang="en-US" dirty="0" err="1"/>
              <a:t>Plataforma</a:t>
            </a:r>
            <a:r>
              <a:rPr lang="en-US" dirty="0"/>
              <a:t> </a:t>
            </a:r>
            <a:r>
              <a:rPr lang="en-US" dirty="0" err="1"/>
              <a:t>Captamos</a:t>
            </a:r>
            <a:r>
              <a:rPr lang="en-US" dirty="0"/>
              <a:t> </a:t>
            </a:r>
          </a:p>
          <a:p>
            <a:endParaRPr lang="ro-RO" dirty="0" smtClean="0"/>
          </a:p>
          <a:p>
            <a:pPr marL="342900" indent="-342900">
              <a:buFont typeface="+mj-lt"/>
              <a:buAutoNum type="arabicPeriod" startAt="2"/>
            </a:pPr>
            <a:endParaRPr lang="ro-RO" dirty="0"/>
          </a:p>
          <a:p>
            <a:endParaRPr lang="ro-RO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780928"/>
            <a:ext cx="1516962" cy="1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8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251520" y="189532"/>
            <a:ext cx="3483768" cy="1088356"/>
            <a:chOff x="4718625" y="3162478"/>
            <a:chExt cx="2394886" cy="2394886"/>
          </a:xfrm>
        </p:grpSpPr>
        <p:sp>
          <p:nvSpPr>
            <p:cNvPr id="8" name="Retângulo Arredondado 7"/>
            <p:cNvSpPr/>
            <p:nvPr/>
          </p:nvSpPr>
          <p:spPr>
            <a:xfrm>
              <a:off x="4718625" y="3162478"/>
              <a:ext cx="2394886" cy="2394886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tângulo 8"/>
            <p:cNvSpPr/>
            <p:nvPr/>
          </p:nvSpPr>
          <p:spPr>
            <a:xfrm>
              <a:off x="4835534" y="3279387"/>
              <a:ext cx="2161068" cy="21610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200" kern="1200" dirty="0" smtClean="0"/>
                <a:t>Regionaliza</a:t>
              </a:r>
              <a:r>
                <a:rPr lang="en-US" sz="3200" kern="1200" dirty="0" err="1" smtClean="0"/>
                <a:t>ção</a:t>
              </a:r>
              <a:endParaRPr lang="pt-BR" sz="3200" kern="1200" dirty="0"/>
            </a:p>
          </p:txBody>
        </p:sp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80688"/>
            <a:ext cx="3052727" cy="1546996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02" y="2741263"/>
            <a:ext cx="3148829" cy="159569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698" y="1470730"/>
            <a:ext cx="3110269" cy="157615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621" y="4040936"/>
            <a:ext cx="3157662" cy="1600173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9" y="3995801"/>
            <a:ext cx="3100588" cy="1571249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2" y="5152213"/>
            <a:ext cx="3152999" cy="159781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149" y="1440471"/>
            <a:ext cx="3153918" cy="159827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124" y="5235768"/>
            <a:ext cx="2988119" cy="151425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36" y="2789963"/>
            <a:ext cx="3057817" cy="1549576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474" y="2753283"/>
            <a:ext cx="3211703" cy="1627560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727" y="5169169"/>
            <a:ext cx="3191517" cy="1617329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608" y="3986324"/>
            <a:ext cx="3265431" cy="165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4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395</Words>
  <Application>Microsoft Macintosh PowerPoint</Application>
  <PresentationFormat>Apresentação na tela (4:3)</PresentationFormat>
  <Paragraphs>94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1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Usuario</dc:creator>
  <cp:lastModifiedBy>Ana Flávia Ferreira Godoi</cp:lastModifiedBy>
  <cp:revision>19</cp:revision>
  <dcterms:created xsi:type="dcterms:W3CDTF">2016-03-02T18:20:22Z</dcterms:created>
  <dcterms:modified xsi:type="dcterms:W3CDTF">2017-05-15T21:15:10Z</dcterms:modified>
</cp:coreProperties>
</file>